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85" d="100"/>
          <a:sy n="85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2326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55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184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2613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042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martin@ing.uc3m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1.ti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pytorch.or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mport.io/post/history-of-deep-learning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CIÓN A NLP CON APRENDIZAJE PROFUNDO"/>
          <p:cNvSpPr txBox="1"/>
          <p:nvPr/>
        </p:nvSpPr>
        <p:spPr>
          <a:xfrm>
            <a:off x="1290700" y="2678875"/>
            <a:ext cx="1042339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r>
              <a:t>INTRODUCCIÓN A NLP CON APRENDIZAJE PROFUNDO</a:t>
            </a:r>
          </a:p>
        </p:txBody>
      </p:sp>
      <p:pic>
        <p:nvPicPr>
          <p:cNvPr id="120" name="uc3m-logo.pdf" descr="uc3m-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  <p:sp>
        <p:nvSpPr>
          <p:cNvPr id="122" name="Pablo Martínez Olmos, pamartin@ing.uc3m.es"/>
          <p:cNvSpPr txBox="1"/>
          <p:nvPr/>
        </p:nvSpPr>
        <p:spPr>
          <a:xfrm>
            <a:off x="3268929" y="3423286"/>
            <a:ext cx="6466942" cy="46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>
                <a:solidFill>
                  <a:srgbClr val="2C2A56"/>
                </a:solidFill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Pablo Martínez Olmos, </a:t>
            </a:r>
            <a:r>
              <a:rPr u="sng">
                <a:hlinkClick r:id="rId3"/>
              </a:rPr>
              <a:t>pamartin@ing.uc3m.es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2" name="Red neuronal de tres capas"/>
          <p:cNvSpPr txBox="1"/>
          <p:nvPr/>
        </p:nvSpPr>
        <p:spPr>
          <a:xfrm>
            <a:off x="229338" y="460122"/>
            <a:ext cx="409956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Red neuronal de tres capas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9" y="8236456"/>
            <a:ext cx="251783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hat_mathbf_y_=g^.pdf" descr="hat_mathbf_y_=g^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8448476"/>
            <a:ext cx="10680700" cy="698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Group"/>
          <p:cNvGrpSpPr/>
          <p:nvPr/>
        </p:nvGrpSpPr>
        <p:grpSpPr>
          <a:xfrm>
            <a:off x="2421169" y="2837011"/>
            <a:ext cx="10150244" cy="4526497"/>
            <a:chOff x="0" y="0"/>
            <a:chExt cx="10150243" cy="4526496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95038"/>
              <a:ext cx="8162462" cy="3689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Line"/>
            <p:cNvSpPr/>
            <p:nvPr/>
          </p:nvSpPr>
          <p:spPr>
            <a:xfrm flipH="1">
              <a:off x="3368184" y="195038"/>
              <a:ext cx="1" cy="36895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H="1">
              <a:off x="5463684" y="195038"/>
              <a:ext cx="1" cy="36895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7950836" y="186182"/>
              <a:ext cx="1" cy="36895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849" y="3720"/>
              <a:ext cx="6985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1162" y="3720"/>
              <a:ext cx="6985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7302" y="0"/>
              <a:ext cx="711201" cy="393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6" name="Group"/>
            <p:cNvGrpSpPr/>
            <p:nvPr/>
          </p:nvGrpSpPr>
          <p:grpSpPr>
            <a:xfrm>
              <a:off x="2493730" y="445142"/>
              <a:ext cx="667776" cy="3214693"/>
              <a:chOff x="0" y="0"/>
              <a:chExt cx="667774" cy="3214691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0" y="0"/>
                <a:ext cx="667775" cy="667775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3" name="Circle"/>
              <p:cNvSpPr/>
              <p:nvPr/>
            </p:nvSpPr>
            <p:spPr>
              <a:xfrm>
                <a:off x="0" y="879406"/>
                <a:ext cx="667775" cy="667776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4" name="Circle"/>
              <p:cNvSpPr/>
              <p:nvPr/>
            </p:nvSpPr>
            <p:spPr>
              <a:xfrm>
                <a:off x="0" y="1713161"/>
                <a:ext cx="667775" cy="667776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5" name="Circle"/>
              <p:cNvSpPr/>
              <p:nvPr/>
            </p:nvSpPr>
            <p:spPr>
              <a:xfrm>
                <a:off x="0" y="2546917"/>
                <a:ext cx="667775" cy="667775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41" name="Group"/>
            <p:cNvGrpSpPr/>
            <p:nvPr/>
          </p:nvGrpSpPr>
          <p:grpSpPr>
            <a:xfrm>
              <a:off x="4697527" y="445142"/>
              <a:ext cx="667775" cy="3214693"/>
              <a:chOff x="0" y="0"/>
              <a:chExt cx="667774" cy="3214691"/>
            </a:xfrm>
          </p:grpSpPr>
          <p:sp>
            <p:nvSpPr>
              <p:cNvPr id="237" name="Circle"/>
              <p:cNvSpPr/>
              <p:nvPr/>
            </p:nvSpPr>
            <p:spPr>
              <a:xfrm>
                <a:off x="0" y="0"/>
                <a:ext cx="667775" cy="667775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8" name="Circle"/>
              <p:cNvSpPr/>
              <p:nvPr/>
            </p:nvSpPr>
            <p:spPr>
              <a:xfrm>
                <a:off x="0" y="879406"/>
                <a:ext cx="667775" cy="667776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9" name="Circle"/>
              <p:cNvSpPr/>
              <p:nvPr/>
            </p:nvSpPr>
            <p:spPr>
              <a:xfrm>
                <a:off x="0" y="1713161"/>
                <a:ext cx="667775" cy="667776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0" name="Circle"/>
              <p:cNvSpPr/>
              <p:nvPr/>
            </p:nvSpPr>
            <p:spPr>
              <a:xfrm>
                <a:off x="0" y="2546917"/>
                <a:ext cx="667775" cy="667775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42" name="Circle"/>
            <p:cNvSpPr/>
            <p:nvPr/>
          </p:nvSpPr>
          <p:spPr>
            <a:xfrm>
              <a:off x="7116530" y="1292770"/>
              <a:ext cx="698501" cy="698501"/>
            </a:xfrm>
            <a:prstGeom prst="ellipse">
              <a:avLst/>
            </a:prstGeom>
            <a:solidFill>
              <a:srgbClr val="D9B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7116530" y="2156370"/>
              <a:ext cx="698501" cy="698501"/>
            </a:xfrm>
            <a:prstGeom prst="ellipse">
              <a:avLst/>
            </a:prstGeom>
            <a:solidFill>
              <a:srgbClr val="D9B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7778563" y="1634650"/>
              <a:ext cx="1290888" cy="1"/>
            </a:xfrm>
            <a:prstGeom prst="line">
              <a:avLst/>
            </a:prstGeom>
            <a:noFill/>
            <a:ln w="25400" cap="flat">
              <a:solidFill>
                <a:srgbClr val="4D88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7791263" y="2506731"/>
              <a:ext cx="1290888" cy="1"/>
            </a:xfrm>
            <a:prstGeom prst="line">
              <a:avLst/>
            </a:prstGeom>
            <a:noFill/>
            <a:ln w="25400" cap="flat">
              <a:solidFill>
                <a:srgbClr val="4D88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46" name="g^(1)_(_cdot).pdf" descr="g^(1)_(_cdot)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4358" y="4069296"/>
              <a:ext cx="9779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g^(2)_(_cdot).pdf" descr="g^(2)_(_cdot)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4734" y="4069296"/>
              <a:ext cx="9779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g^(3)_(_cdot).pdf" descr="g^(3)_(_cdot)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61886" y="4069296"/>
              <a:ext cx="977901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hat_y_1_=_g^(3)_.pdf" descr="hat_y_1_=_g^(3)_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19843" y="1145430"/>
              <a:ext cx="19304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hat_y_2_=_g^(3)_.pdf" descr="hat_y_2_=_g^(3)_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19843" y="2056903"/>
              <a:ext cx="19304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z_2^(3).pdf" descr="z_2^(3)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7180" y="2296070"/>
              <a:ext cx="4572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z_1^(3).pdf" descr="z_1^(3)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37180" y="1432470"/>
              <a:ext cx="4572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7" name="Entrenamiento supervisado"/>
          <p:cNvSpPr txBox="1"/>
          <p:nvPr/>
        </p:nvSpPr>
        <p:spPr>
          <a:xfrm>
            <a:off x="146280" y="466644"/>
            <a:ext cx="41894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 Entrenamiento supervisado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13" y="8737840"/>
            <a:ext cx="2517830" cy="33772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Función de coste"/>
          <p:cNvSpPr txBox="1"/>
          <p:nvPr/>
        </p:nvSpPr>
        <p:spPr>
          <a:xfrm>
            <a:off x="7935781" y="3790233"/>
            <a:ext cx="3489827" cy="62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Función de coste</a:t>
            </a:r>
          </a:p>
        </p:txBody>
      </p:sp>
      <p:pic>
        <p:nvPicPr>
          <p:cNvPr id="260" name="mathbf_W^*_=_tex.pdf" descr="mathbf_W^*_=_tex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02" y="7251465"/>
            <a:ext cx="3866232" cy="628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375991" y="3116411"/>
            <a:ext cx="5762054" cy="2569586"/>
            <a:chOff x="0" y="0"/>
            <a:chExt cx="5762052" cy="2569584"/>
          </a:xfrm>
        </p:grpSpPr>
        <p:pic>
          <p:nvPicPr>
            <p:cNvPr id="261" name="Image" descr="Image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10718"/>
              <a:ext cx="4633637" cy="2094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 flipH="1">
              <a:off x="1912038" y="110718"/>
              <a:ext cx="1" cy="20944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 flipH="1">
              <a:off x="3101604" y="110718"/>
              <a:ext cx="1" cy="20944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 flipH="1">
              <a:off x="4513501" y="105691"/>
              <a:ext cx="1" cy="20944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6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378" y="2112"/>
              <a:ext cx="396523" cy="223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1627" y="2112"/>
              <a:ext cx="396523" cy="223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435" y="0"/>
              <a:ext cx="403733" cy="223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2" name="Group"/>
            <p:cNvGrpSpPr/>
            <p:nvPr/>
          </p:nvGrpSpPr>
          <p:grpSpPr>
            <a:xfrm>
              <a:off x="1415631" y="252696"/>
              <a:ext cx="379081" cy="1824906"/>
              <a:chOff x="0" y="0"/>
              <a:chExt cx="379079" cy="1824904"/>
            </a:xfrm>
          </p:grpSpPr>
          <p:sp>
            <p:nvSpPr>
              <p:cNvPr id="268" name="Circle"/>
              <p:cNvSpPr/>
              <p:nvPr/>
            </p:nvSpPr>
            <p:spPr>
              <a:xfrm>
                <a:off x="0" y="0"/>
                <a:ext cx="379080" cy="379080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9" name="Circle"/>
              <p:cNvSpPr/>
              <p:nvPr/>
            </p:nvSpPr>
            <p:spPr>
              <a:xfrm>
                <a:off x="0" y="499218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0" name="Circle"/>
              <p:cNvSpPr/>
              <p:nvPr/>
            </p:nvSpPr>
            <p:spPr>
              <a:xfrm>
                <a:off x="0" y="972521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0" y="1445824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2666675" y="252696"/>
              <a:ext cx="379080" cy="1824906"/>
              <a:chOff x="0" y="0"/>
              <a:chExt cx="379079" cy="1824904"/>
            </a:xfrm>
          </p:grpSpPr>
          <p:sp>
            <p:nvSpPr>
              <p:cNvPr id="273" name="Circle"/>
              <p:cNvSpPr/>
              <p:nvPr/>
            </p:nvSpPr>
            <p:spPr>
              <a:xfrm>
                <a:off x="0" y="0"/>
                <a:ext cx="379080" cy="379080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4" name="Circle"/>
              <p:cNvSpPr/>
              <p:nvPr/>
            </p:nvSpPr>
            <p:spPr>
              <a:xfrm>
                <a:off x="0" y="499218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5" name="Circle"/>
              <p:cNvSpPr/>
              <p:nvPr/>
            </p:nvSpPr>
            <p:spPr>
              <a:xfrm>
                <a:off x="0" y="972521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6" name="Circle"/>
              <p:cNvSpPr/>
              <p:nvPr/>
            </p:nvSpPr>
            <p:spPr>
              <a:xfrm>
                <a:off x="0" y="1445824"/>
                <a:ext cx="379080" cy="379081"/>
              </a:xfrm>
              <a:prstGeom prst="ellipse">
                <a:avLst/>
              </a:prstGeom>
              <a:solidFill>
                <a:srgbClr val="EA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4039885" y="733875"/>
              <a:ext cx="396523" cy="396523"/>
            </a:xfrm>
            <a:prstGeom prst="ellipse">
              <a:avLst/>
            </a:prstGeom>
            <a:solidFill>
              <a:srgbClr val="D9B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4039885" y="1224120"/>
              <a:ext cx="396523" cy="396523"/>
            </a:xfrm>
            <a:prstGeom prst="ellipse">
              <a:avLst/>
            </a:prstGeom>
            <a:solidFill>
              <a:srgbClr val="D9BAF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4415706" y="927952"/>
              <a:ext cx="732807" cy="1"/>
            </a:xfrm>
            <a:prstGeom prst="line">
              <a:avLst/>
            </a:prstGeom>
            <a:noFill/>
            <a:ln w="25400" cap="flat">
              <a:solidFill>
                <a:srgbClr val="4D88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4422915" y="1423012"/>
              <a:ext cx="732808" cy="1"/>
            </a:xfrm>
            <a:prstGeom prst="line">
              <a:avLst/>
            </a:prstGeom>
            <a:noFill/>
            <a:ln w="25400" cap="flat">
              <a:solidFill>
                <a:srgbClr val="4D88D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82" name="g^(1)_(_cdot).pdf" descr="g^(1)_(_cdot)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45240" y="2310043"/>
              <a:ext cx="555132" cy="259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g^(2)_(_cdot).pdf" descr="g^(2)_(_cdot)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4039" y="2310043"/>
              <a:ext cx="555131" cy="259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g^(3)_(_cdot).pdf" descr="g^(3)_(_cdot)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5936" y="2310043"/>
              <a:ext cx="555132" cy="259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hat_y_1_=_g^(3)_.pdf" descr="hat_y_1_=_g^(3)_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66210" y="650234"/>
              <a:ext cx="1095843" cy="23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hat_y_2_=_g^(3)_.pdf" descr="hat_y_2_=_g^(3)_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6210" y="1167655"/>
              <a:ext cx="1095843" cy="23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z_2^(3).pdf" descr="z_2^(3)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8376" y="1303424"/>
              <a:ext cx="259542" cy="237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z_1^(3).pdf" descr="z_1^(3)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08376" y="813179"/>
              <a:ext cx="259542" cy="23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0" name="mathbf_W_=_left_.pdf" descr="mathbf_W_=_left_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2946" y="2196256"/>
            <a:ext cx="36195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Conjunto de parámetros"/>
          <p:cNvSpPr txBox="1"/>
          <p:nvPr/>
        </p:nvSpPr>
        <p:spPr>
          <a:xfrm>
            <a:off x="7846881" y="1573778"/>
            <a:ext cx="3866232" cy="628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Conjunto de parámetros</a:t>
            </a:r>
          </a:p>
        </p:txBody>
      </p:sp>
      <p:pic>
        <p:nvPicPr>
          <p:cNvPr id="292" name="J(_mathbf_W_)_=_.pdf" descr="J(_mathbf_W_)_=_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8046" y="4443362"/>
            <a:ext cx="58293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Entrenamiento"/>
          <p:cNvSpPr txBox="1"/>
          <p:nvPr/>
        </p:nvSpPr>
        <p:spPr>
          <a:xfrm>
            <a:off x="8443781" y="6514687"/>
            <a:ext cx="2517830" cy="628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Entrenamiento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creen Shot 2020-10-02 at 11.56.07.png" descr="Screen Shot 2020-10-02 at 11.56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600" y="3533391"/>
            <a:ext cx="7587320" cy="39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Rectangle"/>
          <p:cNvSpPr/>
          <p:nvPr/>
        </p:nvSpPr>
        <p:spPr>
          <a:xfrm>
            <a:off x="5123068" y="7126833"/>
            <a:ext cx="7587319" cy="1683098"/>
          </a:xfrm>
          <a:prstGeom prst="rect">
            <a:avLst/>
          </a:prstGeom>
          <a:solidFill>
            <a:srgbClr val="FFEDB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7169505" y="4167733"/>
            <a:ext cx="5539368" cy="2133353"/>
          </a:xfrm>
          <a:prstGeom prst="rect">
            <a:avLst/>
          </a:prstGeom>
          <a:solidFill>
            <a:srgbClr val="FFEDB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00" name="Función de coste"/>
          <p:cNvSpPr txBox="1"/>
          <p:nvPr/>
        </p:nvSpPr>
        <p:spPr>
          <a:xfrm>
            <a:off x="7583477" y="6606686"/>
            <a:ext cx="280733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200"/>
              </a:spcBef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Función de coste </a:t>
            </a:r>
          </a:p>
        </p:txBody>
      </p:sp>
      <p:sp>
        <p:nvSpPr>
          <p:cNvPr id="301" name="Clasificación"/>
          <p:cNvSpPr txBox="1"/>
          <p:nvPr/>
        </p:nvSpPr>
        <p:spPr>
          <a:xfrm>
            <a:off x="228627" y="466644"/>
            <a:ext cx="199278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Clasificación</a:t>
            </a:r>
          </a:p>
        </p:txBody>
      </p:sp>
      <p:pic>
        <p:nvPicPr>
          <p:cNvPr id="302" name="trainset_doteq(_.pdf" descr="trainset_doteq(_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1" y="1651225"/>
            <a:ext cx="29210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xd_i_in_mathbb_R.pdf" descr="xd_i_in_mathbb_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652" y="1689325"/>
            <a:ext cx="16002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64" y="1651225"/>
            <a:ext cx="31242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oftmax a la salida"/>
          <p:cNvSpPr txBox="1"/>
          <p:nvPr/>
        </p:nvSpPr>
        <p:spPr>
          <a:xfrm>
            <a:off x="7566293" y="3376290"/>
            <a:ext cx="297624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200"/>
              </a:spcBef>
              <a:defRPr sz="2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Softmax a la salida</a:t>
            </a:r>
          </a:p>
        </p:txBody>
      </p:sp>
      <p:pic>
        <p:nvPicPr>
          <p:cNvPr id="306" name="mathcal_L_left(_.pdf" descr="mathcal_L_left(_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911" y="7398129"/>
            <a:ext cx="7403851" cy="1237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hat_y_k_=_g^(2)_.pdf" descr="hat_y_k_=_g^(2)_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7666" y="4256509"/>
            <a:ext cx="4711701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11" name="Problema no convexo!! Múltiples mínimos locales"/>
          <p:cNvSpPr txBox="1"/>
          <p:nvPr/>
        </p:nvSpPr>
        <p:spPr>
          <a:xfrm>
            <a:off x="62155" y="466644"/>
            <a:ext cx="775676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Problema no convexo!! Múltiples mínimos locales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045" y="4010147"/>
            <a:ext cx="7756763" cy="5079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mathbf_W^*_=_tex.pdf" descr="mathbf_W^*_=_tex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726" y="2370864"/>
            <a:ext cx="3866232" cy="62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J(_mathbf_W_)_=_.pdf" descr="J(_mathbf_W_)_=_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046" y="3554362"/>
            <a:ext cx="58293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061" y="8352651"/>
            <a:ext cx="2517831" cy="33772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Asumimos que no alcanzamos el óptimo global"/>
          <p:cNvSpPr txBox="1"/>
          <p:nvPr/>
        </p:nvSpPr>
        <p:spPr>
          <a:xfrm>
            <a:off x="210586" y="481389"/>
            <a:ext cx="697443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Asumimos que no alcanzamos el óptimo global</a:t>
            </a:r>
          </a:p>
        </p:txBody>
      </p:sp>
      <p:sp>
        <p:nvSpPr>
          <p:cNvPr id="320" name="Descenso por gradiente"/>
          <p:cNvSpPr txBox="1"/>
          <p:nvPr/>
        </p:nvSpPr>
        <p:spPr>
          <a:xfrm>
            <a:off x="278347" y="1663991"/>
            <a:ext cx="3747771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200"/>
              </a:spcBef>
              <a:defRPr sz="25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Descenso por gradiente</a:t>
            </a:r>
          </a:p>
        </p:txBody>
      </p:sp>
      <p:sp>
        <p:nvSpPr>
          <p:cNvPr id="321" name="Inicialización aleatoria de parámetros…"/>
          <p:cNvSpPr txBox="1"/>
          <p:nvPr/>
        </p:nvSpPr>
        <p:spPr>
          <a:xfrm>
            <a:off x="103632" y="1372616"/>
            <a:ext cx="5613716" cy="565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228600" indent="-228600" algn="l" defTabSz="457200">
              <a:lnSpc>
                <a:spcPts val="6600"/>
              </a:lnSpc>
              <a:spcBef>
                <a:spcPts val="1200"/>
              </a:spcBef>
              <a:buSzPct val="100000"/>
              <a:buAutoNum type="arabicPeriod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 </a:t>
            </a:r>
            <a:r>
              <a:rPr dirty="0" err="1"/>
              <a:t>Inicialización</a:t>
            </a:r>
            <a:r>
              <a:rPr dirty="0"/>
              <a:t> </a:t>
            </a:r>
            <a:r>
              <a:rPr dirty="0" err="1"/>
              <a:t>aleatoria</a:t>
            </a:r>
            <a:r>
              <a:rPr dirty="0"/>
              <a:t> de </a:t>
            </a:r>
            <a:r>
              <a:rPr dirty="0" err="1"/>
              <a:t>parámetros</a:t>
            </a:r>
            <a:r>
              <a:rPr dirty="0"/>
              <a:t> </a:t>
            </a:r>
          </a:p>
          <a:p>
            <a:pPr marL="228600" indent="-228600" algn="l" defTabSz="457200">
              <a:lnSpc>
                <a:spcPts val="6600"/>
              </a:lnSpc>
              <a:spcBef>
                <a:spcPts val="1200"/>
              </a:spcBef>
              <a:buSzPct val="100000"/>
              <a:buAutoNum type="arabicPeriod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 Hasta </a:t>
            </a:r>
            <a:r>
              <a:rPr dirty="0" err="1"/>
              <a:t>convergencia</a:t>
            </a:r>
            <a:r>
              <a:rPr dirty="0"/>
              <a:t>: </a:t>
            </a:r>
          </a:p>
          <a:p>
            <a:pPr lvl="3"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3. </a:t>
            </a:r>
            <a:r>
              <a:rPr dirty="0" err="1"/>
              <a:t>Cálculo</a:t>
            </a:r>
            <a:r>
              <a:rPr dirty="0"/>
              <a:t> de </a:t>
            </a:r>
            <a:r>
              <a:rPr dirty="0" err="1"/>
              <a:t>gradiente</a:t>
            </a:r>
            <a:r>
              <a:rPr dirty="0"/>
              <a:t> </a:t>
            </a:r>
          </a:p>
          <a:p>
            <a:pPr lvl="3"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4. </a:t>
            </a:r>
            <a:r>
              <a:rPr dirty="0" err="1"/>
              <a:t>Actualización</a:t>
            </a:r>
            <a:br>
              <a:rPr dirty="0"/>
            </a:br>
            <a:endParaRPr dirty="0"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9" y="4531498"/>
            <a:ext cx="553623" cy="652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271" y="3431916"/>
            <a:ext cx="7298946" cy="3504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271" y="2765635"/>
            <a:ext cx="131336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849" y="5707949"/>
            <a:ext cx="1924872" cy="552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8" name="Group"/>
          <p:cNvGrpSpPr/>
          <p:nvPr/>
        </p:nvGrpSpPr>
        <p:grpSpPr>
          <a:xfrm>
            <a:off x="692084" y="8064671"/>
            <a:ext cx="8003266" cy="1751695"/>
            <a:chOff x="0" y="0"/>
            <a:chExt cx="8003264" cy="1751694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8003265" cy="939082"/>
            </a:xfrm>
            <a:prstGeom prst="rect">
              <a:avLst/>
            </a:prstGeom>
            <a:solidFill>
              <a:srgbClr val="FFED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7" name="Backpropagation: Cálculo eficiente de los gradientes!"/>
            <p:cNvSpPr/>
            <p:nvPr/>
          </p:nvSpPr>
          <p:spPr>
            <a:xfrm>
              <a:off x="73706" y="4816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42900" indent="-342900" algn="l" defTabSz="457200">
                <a:def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defRPr>
              </a:pP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Backpropagation</a:t>
              </a:r>
              <a:r>
                <a:t>: Cálculo eficiente de los gradientes!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32" name="Optimización con mini-batches"/>
          <p:cNvSpPr txBox="1"/>
          <p:nvPr/>
        </p:nvSpPr>
        <p:spPr>
          <a:xfrm>
            <a:off x="79464" y="429624"/>
            <a:ext cx="47292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Optimización con mini-batches </a:t>
            </a:r>
          </a:p>
        </p:txBody>
      </p:sp>
      <p:pic>
        <p:nvPicPr>
          <p:cNvPr id="333" name="frac_partial_J(_.pdf" descr="frac_partial_J(_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89" y="2533650"/>
            <a:ext cx="2794001" cy="95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77" y="2913035"/>
            <a:ext cx="1124475" cy="193730"/>
          </a:xfrm>
          <a:prstGeom prst="rect">
            <a:avLst/>
          </a:prstGeom>
        </p:spPr>
      </p:pic>
      <p:grpSp>
        <p:nvGrpSpPr>
          <p:cNvPr id="339" name="Group"/>
          <p:cNvGrpSpPr/>
          <p:nvPr/>
        </p:nvGrpSpPr>
        <p:grpSpPr>
          <a:xfrm>
            <a:off x="6916510" y="2270752"/>
            <a:ext cx="3311014" cy="3059585"/>
            <a:chOff x="0" y="-19050"/>
            <a:chExt cx="3311013" cy="3059584"/>
          </a:xfrm>
        </p:grpSpPr>
        <p:pic>
          <p:nvPicPr>
            <p:cNvPr id="336" name="Rounded Rectangle Rounded rectangle" descr="Rounded Rectangle Rounded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6339" y="-19050"/>
              <a:ext cx="644675" cy="1478297"/>
            </a:xfrm>
            <a:prstGeom prst="rect">
              <a:avLst/>
            </a:prstGeom>
            <a:effectLst/>
          </p:spPr>
        </p:pic>
        <p:sp>
          <p:nvSpPr>
            <p:cNvPr id="338" name="Alto coste en grandes volúmenes de datos"/>
            <p:cNvSpPr/>
            <p:nvPr/>
          </p:nvSpPr>
          <p:spPr>
            <a:xfrm>
              <a:off x="0" y="1770534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Alto coste en grandes volúmenes de datos</a:t>
              </a: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2058472" y="6073722"/>
            <a:ext cx="8643644" cy="2383757"/>
            <a:chOff x="0" y="0"/>
            <a:chExt cx="8643642" cy="2383755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8643643" cy="2383756"/>
            </a:xfrm>
            <a:prstGeom prst="rect">
              <a:avLst/>
            </a:prstGeom>
            <a:solidFill>
              <a:srgbClr val="FFEDB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tochastic Gradient Descent (SGD)"/>
            <p:cNvSpPr txBox="1"/>
            <p:nvPr/>
          </p:nvSpPr>
          <p:spPr>
            <a:xfrm>
              <a:off x="80114" y="144509"/>
              <a:ext cx="520568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r>
                <a:t>Stochastic Gradient Descent (SGD)</a:t>
              </a:r>
            </a:p>
          </p:txBody>
        </p:sp>
        <p:sp>
          <p:nvSpPr>
            <p:cNvPr id="342" name="Seleccionamos un grupo (mini-batch) de datos"/>
            <p:cNvSpPr txBox="1"/>
            <p:nvPr/>
          </p:nvSpPr>
          <p:spPr>
            <a:xfrm>
              <a:off x="111771" y="736351"/>
              <a:ext cx="6754064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Seleccionamos un grupo (mini-batch) de datos      </a:t>
              </a:r>
            </a:p>
          </p:txBody>
        </p:sp>
        <p:pic>
          <p:nvPicPr>
            <p:cNvPr id="343" name="mathcal_B.pdf" descr="mathcal_B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2691" y="846230"/>
              <a:ext cx="203201" cy="24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frac_partial_J(_.pdf" descr="frac_partial_J(_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5121" y="1328193"/>
              <a:ext cx="2819401" cy="86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Paralelizable!"/>
            <p:cNvSpPr txBox="1"/>
            <p:nvPr/>
          </p:nvSpPr>
          <p:spPr>
            <a:xfrm>
              <a:off x="5773371" y="1472314"/>
              <a:ext cx="2054658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42900" indent="-342900" defTabSz="457200">
                <a:defRPr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defRPr>
              </a:pPr>
              <a:r>
                <a:t>Paralelizable!</a:t>
              </a:r>
              <a:br/>
              <a:endParaRPr/>
            </a:p>
          </p:txBody>
        </p:sp>
      </p:grpSp>
      <p:pic>
        <p:nvPicPr>
          <p:cNvPr id="347" name="J(_mathbf_W_)_=_.pdf" descr="J(_mathbf_W_)_=_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56" y="2493961"/>
            <a:ext cx="5669019" cy="966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2" animBg="1" advAuto="0"/>
      <p:bldP spid="334" grpId="1" animBg="1" advAuto="0"/>
      <p:bldP spid="339" grpId="3" animBg="1" advAuto="0"/>
      <p:bldP spid="346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1" name="Epoch / Batch / Mini-batch / Iteration"/>
          <p:cNvSpPr txBox="1"/>
          <p:nvPr/>
        </p:nvSpPr>
        <p:spPr>
          <a:xfrm>
            <a:off x="191377" y="429624"/>
            <a:ext cx="552145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Epoch / Batch / Mini-batch / Iteration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83049"/>
            <a:ext cx="10509699" cy="7201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56" name="Selección del modelo"/>
          <p:cNvSpPr txBox="1"/>
          <p:nvPr/>
        </p:nvSpPr>
        <p:spPr>
          <a:xfrm>
            <a:off x="166854" y="532261"/>
            <a:ext cx="32339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Selección del modelo</a:t>
            </a:r>
          </a:p>
        </p:txBody>
      </p:sp>
      <p:sp>
        <p:nvSpPr>
          <p:cNvPr id="357" name="Entrenar usando un conjunto de entrenamiento…"/>
          <p:cNvSpPr txBox="1"/>
          <p:nvPr/>
        </p:nvSpPr>
        <p:spPr>
          <a:xfrm>
            <a:off x="281463" y="2404270"/>
            <a:ext cx="10012374" cy="382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 err="1"/>
              <a:t>Entrenar</a:t>
            </a:r>
            <a:r>
              <a:rPr dirty="0"/>
              <a:t> </a:t>
            </a:r>
            <a:r>
              <a:rPr dirty="0" err="1"/>
              <a:t>usando</a:t>
            </a:r>
            <a:r>
              <a:rPr dirty="0"/>
              <a:t> un </a:t>
            </a:r>
            <a:r>
              <a:rPr b="1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b="1" dirty="0" err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entrenamiento</a:t>
            </a:r>
            <a:br>
              <a:rPr dirty="0"/>
            </a:br>
            <a:r>
              <a:rPr dirty="0"/>
              <a:t>  </a:t>
            </a:r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 err="1"/>
              <a:t>Ajuste</a:t>
            </a:r>
            <a:r>
              <a:rPr dirty="0"/>
              <a:t> </a:t>
            </a:r>
            <a:r>
              <a:rPr dirty="0" err="1"/>
              <a:t>hiperparámetros</a:t>
            </a:r>
            <a:r>
              <a:rPr dirty="0"/>
              <a:t> </a:t>
            </a:r>
            <a:r>
              <a:rPr dirty="0" err="1"/>
              <a:t>usando</a:t>
            </a:r>
            <a:r>
              <a:rPr dirty="0"/>
              <a:t> </a:t>
            </a:r>
            <a:r>
              <a:rPr b="1" dirty="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b="1" dirty="0" err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validación</a:t>
            </a:r>
            <a:endParaRPr b="1" dirty="0">
              <a:solidFill>
                <a:schemeClr val="accent1">
                  <a:hueOff val="114395"/>
                  <a:lumOff val="-24975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36265" lvl="2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✓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 err="1"/>
              <a:t>Cuántas</a:t>
            </a:r>
            <a:r>
              <a:rPr dirty="0"/>
              <a:t> </a:t>
            </a:r>
            <a:r>
              <a:rPr dirty="0" err="1"/>
              <a:t>capas</a:t>
            </a:r>
            <a:r>
              <a:rPr dirty="0"/>
              <a:t>, </a:t>
            </a:r>
            <a:r>
              <a:rPr dirty="0" err="1"/>
              <a:t>funciones</a:t>
            </a:r>
            <a:r>
              <a:rPr dirty="0"/>
              <a:t> de </a:t>
            </a:r>
            <a:r>
              <a:rPr dirty="0" err="1"/>
              <a:t>activación</a:t>
            </a:r>
            <a:r>
              <a:rPr dirty="0"/>
              <a:t>, </a:t>
            </a:r>
            <a:r>
              <a:rPr dirty="0" err="1"/>
              <a:t>cuántas</a:t>
            </a:r>
            <a:r>
              <a:rPr dirty="0"/>
              <a:t> </a:t>
            </a:r>
            <a:r>
              <a:rPr dirty="0" err="1"/>
              <a:t>iteraciones</a:t>
            </a:r>
            <a:r>
              <a:rPr dirty="0"/>
              <a:t> …</a:t>
            </a:r>
            <a:br>
              <a:rPr dirty="0"/>
            </a:br>
            <a:endParaRPr dirty="0"/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 err="1"/>
              <a:t>Estimar</a:t>
            </a:r>
            <a:r>
              <a:rPr dirty="0"/>
              <a:t> </a:t>
            </a:r>
            <a:r>
              <a:rPr b="1" dirty="0" err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generalización</a:t>
            </a:r>
            <a:r>
              <a:rPr dirty="0"/>
              <a:t> </a:t>
            </a:r>
            <a:r>
              <a:rPr dirty="0" err="1"/>
              <a:t>usando</a:t>
            </a:r>
            <a:r>
              <a:rPr dirty="0"/>
              <a:t> conjunto de test</a:t>
            </a:r>
          </a:p>
        </p:txBody>
      </p:sp>
      <p:pic>
        <p:nvPicPr>
          <p:cNvPr id="358" name="mathcal_D_text_t.pdf" descr="mathcal_D_text_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078" y="2457849"/>
            <a:ext cx="7493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mathcal_D_text_v.pdf" descr="mathcal_D_text_v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66" y="4318000"/>
            <a:ext cx="533401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mathcal_D_text_t.pdf" descr="mathcal_D_text_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078" y="7215979"/>
            <a:ext cx="622301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64" name="Regularización:  parada prematura (early stopping)"/>
          <p:cNvSpPr txBox="1"/>
          <p:nvPr/>
        </p:nvSpPr>
        <p:spPr>
          <a:xfrm>
            <a:off x="206275" y="532261"/>
            <a:ext cx="74730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Regularización:  parada prematura (early stopping)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24" y="3379672"/>
            <a:ext cx="8238963" cy="4759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J(_mathbf_W_).pdf" descr="J(_mathbf_W_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11" y="5280620"/>
            <a:ext cx="7620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Detener entrenamiento cuando el error de validación sube"/>
          <p:cNvSpPr txBox="1"/>
          <p:nvPr/>
        </p:nvSpPr>
        <p:spPr>
          <a:xfrm>
            <a:off x="200203" y="1595342"/>
            <a:ext cx="76977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Detener entrenamiento cuando el error de validación sube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71" name="Regularización:  Dropout"/>
          <p:cNvSpPr txBox="1"/>
          <p:nvPr/>
        </p:nvSpPr>
        <p:spPr>
          <a:xfrm>
            <a:off x="173203" y="532261"/>
            <a:ext cx="38054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Regularización:  Dropout </a:t>
            </a:r>
          </a:p>
        </p:txBody>
      </p:sp>
      <p:sp>
        <p:nvSpPr>
          <p:cNvPr id="372" name="Durante el entrenamiento, cancelar (poner a cero) dimensiones de forma aleatoria…"/>
          <p:cNvSpPr txBox="1"/>
          <p:nvPr/>
        </p:nvSpPr>
        <p:spPr>
          <a:xfrm>
            <a:off x="200203" y="1634441"/>
            <a:ext cx="10764013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Durante el entrenamiento, cancelar (poner a cero) dimensiones de forma aleatoria</a:t>
            </a: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Esto limita la capacidad de la red para memorizar los datos de entrenamiento.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26" y="4192513"/>
            <a:ext cx="8100148" cy="3857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61" y="8440892"/>
            <a:ext cx="2517831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951" y="4475262"/>
            <a:ext cx="8032098" cy="3546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89" y="4565470"/>
            <a:ext cx="8390022" cy="36198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Group"/>
          <p:cNvGrpSpPr/>
          <p:nvPr/>
        </p:nvGrpSpPr>
        <p:grpSpPr>
          <a:xfrm>
            <a:off x="2395769" y="4403649"/>
            <a:ext cx="8162462" cy="3689502"/>
            <a:chOff x="0" y="316100"/>
            <a:chExt cx="8162461" cy="3689501"/>
          </a:xfrm>
        </p:grpSpPr>
        <p:pic>
          <p:nvPicPr>
            <p:cNvPr id="37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16100"/>
              <a:ext cx="8162462" cy="36895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8" name="En validación y test  desactivamos dropout!"/>
            <p:cNvSpPr/>
            <p:nvPr/>
          </p:nvSpPr>
          <p:spPr>
            <a:xfrm>
              <a:off x="5673912" y="41467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42900" indent="-342900" algn="l" defTabSz="457200">
                <a:defRPr b="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En validación y test </a:t>
              </a:r>
              <a:b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desactivamos dropout!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1" animBg="1" advAuto="0"/>
      <p:bldP spid="375" grpId="2" animBg="1" advAuto="0"/>
      <p:bldP spid="375" grpId="3" animBg="1" advAuto="0"/>
      <p:bldP spid="376" grpId="4" animBg="1" advAuto="0"/>
      <p:bldP spid="376" grpId="5" animBg="1" advAuto="0"/>
      <p:bldP spid="379" grpId="6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prendizaje profundo (deep learning)"/>
          <p:cNvSpPr txBox="1"/>
          <p:nvPr/>
        </p:nvSpPr>
        <p:spPr>
          <a:xfrm>
            <a:off x="3083686" y="3910775"/>
            <a:ext cx="683742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r>
              <a:t>Aprendizaje profundo (deep learning)</a:t>
            </a:r>
          </a:p>
        </p:txBody>
      </p:sp>
      <p:sp>
        <p:nvSpPr>
          <p:cNvPr id="125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600" b="0"/>
            </a:pPr>
            <a:endParaRPr/>
          </a:p>
        </p:txBody>
      </p:sp>
      <p:pic>
        <p:nvPicPr>
          <p:cNvPr id="126" name="uc3m-logo.pdf" descr="uc3m-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des neuronales con Pytorch"/>
          <p:cNvSpPr txBox="1"/>
          <p:nvPr/>
        </p:nvSpPr>
        <p:spPr>
          <a:xfrm>
            <a:off x="3664902" y="3910775"/>
            <a:ext cx="56749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r>
              <a:t>Redes neuronales con Pytorch</a:t>
            </a:r>
          </a:p>
        </p:txBody>
      </p:sp>
      <p:sp>
        <p:nvSpPr>
          <p:cNvPr id="382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600" b="0"/>
            </a:pPr>
            <a:endParaRPr/>
          </a:p>
        </p:txBody>
      </p:sp>
      <p:pic>
        <p:nvPicPr>
          <p:cNvPr id="383" name="uc3m-logo.pdf" descr="uc3m-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8" name="Librería de código abierto para Python…"/>
          <p:cNvSpPr txBox="1"/>
          <p:nvPr/>
        </p:nvSpPr>
        <p:spPr>
          <a:xfrm>
            <a:off x="444539" y="2049304"/>
            <a:ext cx="11071147" cy="565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Librería de código abierto para Python</a:t>
            </a:r>
          </a:p>
          <a:p>
            <a: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Fundamentalmente desarrollada por el grupo de IA de Facebook</a:t>
            </a:r>
          </a:p>
          <a:p>
            <a: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Módulo 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Autograd</a:t>
            </a:r>
            <a:r>
              <a:t> realiza el cálculo de los gradientes de forma automática</a:t>
            </a:r>
          </a:p>
          <a:p>
            <a:pPr marL="1236265" lvl="2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✓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Usuario indica cómo ir de los datos a la función de coste</a:t>
            </a:r>
          </a:p>
          <a:p>
            <a:pPr marL="1236265" lvl="2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✓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Pytorch proporciona gradientes para implementar SGD</a:t>
            </a:r>
            <a:br/>
            <a:endParaRPr/>
          </a:p>
          <a:p>
            <a:pPr marL="791765" lvl="1" indent="-347265" algn="l" defTabSz="457200">
              <a:lnSpc>
                <a:spcPts val="6600"/>
              </a:lnSpc>
              <a:spcBef>
                <a:spcPts val="1200"/>
              </a:spcBef>
              <a:buSzPct val="145000"/>
              <a:buChar char="•"/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r>
              <a:t>: </a:t>
            </a:r>
            <a:r>
              <a:rPr u="sng">
                <a:hlinkClick r:id="rId2"/>
              </a:rPr>
              <a:t>https://pytorch.org</a:t>
            </a:r>
            <a:br/>
            <a:endParaRPr/>
          </a:p>
        </p:txBody>
      </p:sp>
      <p:pic>
        <p:nvPicPr>
          <p:cNvPr id="389" name="PyTorch-logo.jpg" descr="PyTorch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456976"/>
            <a:ext cx="2149318" cy="560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mpacto aprendizaje profundo"/>
          <p:cNvSpPr txBox="1"/>
          <p:nvPr/>
        </p:nvSpPr>
        <p:spPr>
          <a:xfrm>
            <a:off x="168910" y="442570"/>
            <a:ext cx="44881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Impacto aprendizaje profundo</a:t>
            </a:r>
          </a:p>
        </p:txBody>
      </p:sp>
      <p:sp>
        <p:nvSpPr>
          <p:cNvPr id="130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2" name="Reconocimiento del habla…"/>
          <p:cNvSpPr txBox="1"/>
          <p:nvPr/>
        </p:nvSpPr>
        <p:spPr>
          <a:xfrm>
            <a:off x="357408" y="1508667"/>
            <a:ext cx="4623045" cy="488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Reconocimiento del habla</a:t>
            </a:r>
            <a:br/>
            <a:r>
              <a:t> </a:t>
            </a:r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Visión por ordenador</a:t>
            </a:r>
            <a:br/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Sistemas de recomendación</a:t>
            </a: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Procesado de Lenguaje Natural</a:t>
            </a:r>
            <a:br/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Sistemas autónomos </a:t>
            </a:r>
            <a:br/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Bioinformática</a:t>
            </a:r>
            <a:br/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Imagen médica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350" y="1849095"/>
            <a:ext cx="3556332" cy="108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38" y="3287572"/>
            <a:ext cx="2475823" cy="1273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51J6cQ63OJL.png" descr="51J6cQ63OJ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697" y="3425204"/>
            <a:ext cx="998191" cy="99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ndex.png" descr="ind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725" y="3653879"/>
            <a:ext cx="1077383" cy="1077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087" y="6197546"/>
            <a:ext cx="8075925" cy="3095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onceptos básicos fueron propuestos hace 40 años!"/>
          <p:cNvSpPr txBox="1"/>
          <p:nvPr/>
        </p:nvSpPr>
        <p:spPr>
          <a:xfrm>
            <a:off x="185115" y="442570"/>
            <a:ext cx="775777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Conceptos básicos fueron propuestos hace 40 años!</a:t>
            </a:r>
          </a:p>
        </p:txBody>
      </p:sp>
      <p:sp>
        <p:nvSpPr>
          <p:cNvPr id="140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4" y="3680914"/>
            <a:ext cx="4398272" cy="3798931"/>
          </a:xfrm>
          <a:prstGeom prst="rect">
            <a:avLst/>
          </a:prstGeom>
          <a:ln w="25400">
            <a:solidFill>
              <a:srgbClr val="011993"/>
            </a:solidFill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06" y="5706012"/>
            <a:ext cx="6657268" cy="1958536"/>
          </a:xfrm>
          <a:prstGeom prst="rect">
            <a:avLst/>
          </a:prstGeom>
          <a:ln w="25400">
            <a:solidFill>
              <a:srgbClr val="011993"/>
            </a:solidFill>
            <a:miter lim="400000"/>
          </a:ln>
        </p:spPr>
      </p:pic>
      <p:sp>
        <p:nvSpPr>
          <p:cNvPr id="144" name="Backpropagation applied to Handwritten Zip Code Recognition…"/>
          <p:cNvSpPr txBox="1"/>
          <p:nvPr/>
        </p:nvSpPr>
        <p:spPr>
          <a:xfrm>
            <a:off x="283336" y="7612329"/>
            <a:ext cx="5122927" cy="50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 b="0"/>
            </a:pPr>
            <a:r>
              <a:t>Backpropagation applied to Handwritten Zip Code Recognition</a:t>
            </a:r>
          </a:p>
          <a:p>
            <a:pPr>
              <a:defRPr sz="1400" b="0"/>
            </a:pPr>
            <a:r>
              <a:t>LeCun et al. (1989) </a:t>
            </a:r>
          </a:p>
        </p:txBody>
      </p:sp>
      <p:sp>
        <p:nvSpPr>
          <p:cNvPr id="145" name="Gradient-Based Learning applied to Document Recognition…"/>
          <p:cNvSpPr txBox="1"/>
          <p:nvPr/>
        </p:nvSpPr>
        <p:spPr>
          <a:xfrm>
            <a:off x="6920992" y="7708849"/>
            <a:ext cx="4882897" cy="50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 b="0"/>
            </a:pPr>
            <a:r>
              <a:t>Gradient-Based Learning applied to Document Recognition </a:t>
            </a:r>
          </a:p>
          <a:p>
            <a:pPr>
              <a:defRPr sz="1400" b="0"/>
            </a:pPr>
            <a:r>
              <a:t>LeCun, Bengio, Haffner (1998)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015" y="3331102"/>
            <a:ext cx="3361625" cy="1620079"/>
          </a:xfrm>
          <a:prstGeom prst="rect">
            <a:avLst/>
          </a:prstGeom>
          <a:ln w="25400">
            <a:solidFill>
              <a:srgbClr val="011993"/>
            </a:solidFill>
            <a:miter lim="400000"/>
          </a:ln>
        </p:spPr>
      </p:pic>
      <p:sp>
        <p:nvSpPr>
          <p:cNvPr id="147" name="Learning representations…"/>
          <p:cNvSpPr txBox="1"/>
          <p:nvPr/>
        </p:nvSpPr>
        <p:spPr>
          <a:xfrm>
            <a:off x="9304972" y="3554495"/>
            <a:ext cx="2847976" cy="909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 b="0"/>
            </a:pPr>
            <a:r>
              <a:t>Learning representations </a:t>
            </a:r>
          </a:p>
          <a:p>
            <a:pPr algn="l">
              <a:defRPr sz="1400" b="0"/>
            </a:pPr>
            <a:r>
              <a:t>by back-propagating errors</a:t>
            </a:r>
          </a:p>
          <a:p>
            <a:pPr algn="l">
              <a:defRPr sz="1400" b="0"/>
            </a:pPr>
            <a:endParaRPr/>
          </a:p>
          <a:p>
            <a:pPr algn="l">
              <a:defRPr sz="1400" b="0"/>
            </a:pPr>
            <a:r>
              <a:t>Rumelhart, Hinton, Williams (1986)</a:t>
            </a:r>
          </a:p>
        </p:txBody>
      </p:sp>
      <p:sp>
        <p:nvSpPr>
          <p:cNvPr id="148" name="A History of Deep Learning (link)"/>
          <p:cNvSpPr txBox="1"/>
          <p:nvPr/>
        </p:nvSpPr>
        <p:spPr>
          <a:xfrm>
            <a:off x="4272610" y="2140242"/>
            <a:ext cx="4613809" cy="448728"/>
          </a:xfrm>
          <a:prstGeom prst="rect">
            <a:avLst/>
          </a:prstGeom>
          <a:solidFill>
            <a:srgbClr val="FFEEB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spcBef>
                <a:spcPts val="3200"/>
              </a:spcBef>
              <a:defRPr sz="2300" u="sng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hlinkClick r:id="rId5"/>
              </a:defRPr>
            </a:lvl1pPr>
          </a:lstStyle>
          <a:p>
            <a:r>
              <a:rPr>
                <a:hlinkClick r:id="rId5"/>
              </a:rPr>
              <a:t>A History of Deep Learning (link)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¿Por qué ahora?"/>
          <p:cNvSpPr txBox="1"/>
          <p:nvPr/>
        </p:nvSpPr>
        <p:spPr>
          <a:xfrm>
            <a:off x="142900" y="531470"/>
            <a:ext cx="25082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¿Por qué ahora?</a:t>
            </a:r>
          </a:p>
        </p:txBody>
      </p:sp>
      <p:sp>
        <p:nvSpPr>
          <p:cNvPr id="151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52" y="1348825"/>
            <a:ext cx="9078416" cy="3698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CNN profunda (AlexNet) gana en 2012 la competición ImageNet classification contest…"/>
          <p:cNvSpPr txBox="1"/>
          <p:nvPr/>
        </p:nvSpPr>
        <p:spPr>
          <a:xfrm>
            <a:off x="704473" y="5046026"/>
            <a:ext cx="11691663" cy="488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CNN profunda (AlexNet) gana en 2012 la competición ImageNet classification contest</a:t>
            </a:r>
            <a:br/>
            <a:r>
              <a:t> </a:t>
            </a:r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60 millones de parámetros!</a:t>
            </a:r>
            <a:br/>
            <a:endParaRPr/>
          </a:p>
          <a:p>
            <a:pPr marL="375046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 capacidad de cómputo y el acceso a datos son críticos</a:t>
            </a:r>
            <a:br/>
            <a:endParaRPr/>
          </a:p>
          <a:p>
            <a:pPr marL="819546" lvl="1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Bases de públicas.</a:t>
            </a:r>
            <a:br/>
            <a:endParaRPr/>
          </a:p>
          <a:p>
            <a:pPr marL="819546" lvl="1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SIMD hardware (GPU’s). Paralelización masiva. </a:t>
            </a: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819546" lvl="1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Herramientas de diferenciación automática.</a:t>
            </a:r>
          </a:p>
          <a:p>
            <a:pPr marL="819546" lvl="1" indent="-375046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724" y="6085055"/>
            <a:ext cx="2319591" cy="1464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41" y="7752183"/>
            <a:ext cx="2149319" cy="1310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163" y="7162224"/>
            <a:ext cx="1767993" cy="150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yTorch-logo.jpg" descr="PyTorch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700" y="8842361"/>
            <a:ext cx="2149318" cy="560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ceptos básicos"/>
          <p:cNvSpPr txBox="1"/>
          <p:nvPr/>
        </p:nvSpPr>
        <p:spPr>
          <a:xfrm>
            <a:off x="4695697" y="3910775"/>
            <a:ext cx="361340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r>
              <a:t>Conceptos básicos</a:t>
            </a:r>
          </a:p>
        </p:txBody>
      </p:sp>
      <p:sp>
        <p:nvSpPr>
          <p:cNvPr id="161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600" b="0"/>
            </a:pPr>
            <a:endParaRPr/>
          </a:p>
        </p:txBody>
      </p:sp>
      <p:pic>
        <p:nvPicPr>
          <p:cNvPr id="162" name="uc3m-logo.pdf" descr="uc3m-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7" name="Red neuronal"/>
          <p:cNvSpPr txBox="1"/>
          <p:nvPr/>
        </p:nvSpPr>
        <p:spPr>
          <a:xfrm>
            <a:off x="161723" y="532261"/>
            <a:ext cx="20503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Red neuronal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14" y="2807740"/>
            <a:ext cx="12288572" cy="529636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omposición jerárquica de funciones matemáticas relativamente simples"/>
          <p:cNvSpPr txBox="1"/>
          <p:nvPr/>
        </p:nvSpPr>
        <p:spPr>
          <a:xfrm>
            <a:off x="230663" y="2065252"/>
            <a:ext cx="10356851" cy="47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Composición 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jerárquica</a:t>
            </a:r>
            <a:r>
              <a:t> de funciones matemáticas relativamente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3" name="Text"/>
          <p:cNvSpPr txBox="1"/>
          <p:nvPr/>
        </p:nvSpPr>
        <p:spPr>
          <a:xfrm>
            <a:off x="2304518" y="466644"/>
            <a:ext cx="1270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11993"/>
                </a:solidFill>
              </a:defRPr>
            </a:pPr>
            <a:endParaRPr/>
          </a:p>
        </p:txBody>
      </p:sp>
      <p:sp>
        <p:nvSpPr>
          <p:cNvPr id="174" name="Red neuronal densa de dos capas"/>
          <p:cNvSpPr txBox="1"/>
          <p:nvPr/>
        </p:nvSpPr>
        <p:spPr>
          <a:xfrm>
            <a:off x="228017" y="440641"/>
            <a:ext cx="504200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Red neuronal densa de dos capas</a:t>
            </a:r>
          </a:p>
        </p:txBody>
      </p:sp>
      <p:grpSp>
        <p:nvGrpSpPr>
          <p:cNvPr id="189" name="Group"/>
          <p:cNvGrpSpPr/>
          <p:nvPr/>
        </p:nvGrpSpPr>
        <p:grpSpPr>
          <a:xfrm>
            <a:off x="2623083" y="1739900"/>
            <a:ext cx="9403818" cy="6718300"/>
            <a:chOff x="0" y="0"/>
            <a:chExt cx="9403816" cy="6718300"/>
          </a:xfrm>
        </p:grpSpPr>
        <p:grpSp>
          <p:nvGrpSpPr>
            <p:cNvPr id="184" name="Group"/>
            <p:cNvGrpSpPr/>
            <p:nvPr/>
          </p:nvGrpSpPr>
          <p:grpSpPr>
            <a:xfrm>
              <a:off x="-1" y="0"/>
              <a:ext cx="9403818" cy="6718300"/>
              <a:chOff x="0" y="0"/>
              <a:chExt cx="9403816" cy="6718300"/>
            </a:xfrm>
          </p:grpSpPr>
          <p:sp>
            <p:nvSpPr>
              <p:cNvPr id="175" name="Square"/>
              <p:cNvSpPr/>
              <p:nvPr/>
            </p:nvSpPr>
            <p:spPr>
              <a:xfrm>
                <a:off x="1491716" y="266700"/>
                <a:ext cx="1270001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76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17082"/>
                <a:ext cx="8731675" cy="5854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7" name="Square"/>
              <p:cNvSpPr/>
              <p:nvPr/>
            </p:nvSpPr>
            <p:spPr>
              <a:xfrm>
                <a:off x="1364716" y="139700"/>
                <a:ext cx="1270001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8" name="Square"/>
              <p:cNvSpPr/>
              <p:nvPr/>
            </p:nvSpPr>
            <p:spPr>
              <a:xfrm>
                <a:off x="4882616" y="0"/>
                <a:ext cx="1270001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631416" y="5448300"/>
                <a:ext cx="7772401" cy="12700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Rectangle"/>
              <p:cNvSpPr/>
              <p:nvPr/>
            </p:nvSpPr>
            <p:spPr>
              <a:xfrm>
                <a:off x="4195707" y="1012725"/>
                <a:ext cx="584201" cy="3243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1" name="Rectangle"/>
              <p:cNvSpPr/>
              <p:nvPr/>
            </p:nvSpPr>
            <p:spPr>
              <a:xfrm>
                <a:off x="4073737" y="1939825"/>
                <a:ext cx="584201" cy="3243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2" name="Rectangle"/>
              <p:cNvSpPr/>
              <p:nvPr/>
            </p:nvSpPr>
            <p:spPr>
              <a:xfrm>
                <a:off x="4023927" y="3577603"/>
                <a:ext cx="584201" cy="3243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3" name="Rectangle"/>
              <p:cNvSpPr/>
              <p:nvPr/>
            </p:nvSpPr>
            <p:spPr>
              <a:xfrm>
                <a:off x="4094107" y="4563751"/>
                <a:ext cx="584201" cy="3243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5" name="Circle"/>
            <p:cNvSpPr/>
            <p:nvPr/>
          </p:nvSpPr>
          <p:spPr>
            <a:xfrm>
              <a:off x="3257016" y="901700"/>
              <a:ext cx="829359" cy="829359"/>
            </a:xfrm>
            <a:prstGeom prst="ellipse">
              <a:avLst/>
            </a:prstGeom>
            <a:solidFill>
              <a:srgbClr val="EAA7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3257016" y="1993900"/>
              <a:ext cx="829359" cy="829359"/>
            </a:xfrm>
            <a:prstGeom prst="ellipse">
              <a:avLst/>
            </a:prstGeom>
            <a:solidFill>
              <a:srgbClr val="EAA7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3257016" y="3029402"/>
              <a:ext cx="829359" cy="829359"/>
            </a:xfrm>
            <a:prstGeom prst="ellipse">
              <a:avLst/>
            </a:prstGeom>
            <a:solidFill>
              <a:srgbClr val="EAA7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3257016" y="4064904"/>
              <a:ext cx="829359" cy="829360"/>
            </a:xfrm>
            <a:prstGeom prst="ellipse">
              <a:avLst/>
            </a:prstGeom>
            <a:solidFill>
              <a:srgbClr val="EAA7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190" name="z_1^(1).pdf" descr="z_1^(1)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2799605"/>
            <a:ext cx="4572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z_2^(1).pdf" descr="z_2^(1)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3914725"/>
            <a:ext cx="4572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z_3^(1).pdf" descr="z_3^(1)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462" y="4968081"/>
            <a:ext cx="4572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z_d_1^(1).pdf" descr="z_d_1^(1)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462" y="6034137"/>
            <a:ext cx="457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ircle"/>
          <p:cNvSpPr/>
          <p:nvPr/>
        </p:nvSpPr>
        <p:spPr>
          <a:xfrm>
            <a:off x="8902700" y="4819531"/>
            <a:ext cx="728900" cy="728901"/>
          </a:xfrm>
          <a:prstGeom prst="ellipse">
            <a:avLst/>
          </a:prstGeom>
          <a:solidFill>
            <a:srgbClr val="D9B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8902700" y="3759825"/>
            <a:ext cx="728900" cy="728901"/>
          </a:xfrm>
          <a:prstGeom prst="ellipse">
            <a:avLst/>
          </a:prstGeom>
          <a:solidFill>
            <a:srgbClr val="D9BA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6" name="z_1^(2).pdf" descr="z_1^(2)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472" y="3898949"/>
            <a:ext cx="4572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z_2^(2).pdf" descr="z_2^(2)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772" y="4957663"/>
            <a:ext cx="4572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ine"/>
          <p:cNvSpPr/>
          <p:nvPr/>
        </p:nvSpPr>
        <p:spPr>
          <a:xfrm>
            <a:off x="9689086" y="2911004"/>
            <a:ext cx="1" cy="3169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9" name="Line"/>
          <p:cNvSpPr/>
          <p:nvPr/>
        </p:nvSpPr>
        <p:spPr>
          <a:xfrm>
            <a:off x="9626600" y="4116061"/>
            <a:ext cx="1290888" cy="1"/>
          </a:xfrm>
          <a:prstGeom prst="line">
            <a:avLst/>
          </a:prstGeom>
          <a:ln w="38100">
            <a:solidFill>
              <a:srgbClr val="4D88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>
            <a:off x="9626600" y="5204043"/>
            <a:ext cx="1290888" cy="1"/>
          </a:xfrm>
          <a:prstGeom prst="line">
            <a:avLst/>
          </a:prstGeom>
          <a:ln w="38100">
            <a:solidFill>
              <a:srgbClr val="4D88D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1" name="Screen Shot 2020-10-02 at 10.40.13.png" descr="Screen Shot 2020-10-02 at 10.40.1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265" y="1081137"/>
            <a:ext cx="8089901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ctangle"/>
          <p:cNvSpPr/>
          <p:nvPr/>
        </p:nvSpPr>
        <p:spPr>
          <a:xfrm>
            <a:off x="2590800" y="6654800"/>
            <a:ext cx="7995543" cy="7325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6888311" y="2914943"/>
            <a:ext cx="1" cy="3870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4" name="mathbf_W^(2).pdf" descr="mathbf_W^(2)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4195" y="2351186"/>
            <a:ext cx="812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mathbf_W^(1).pdf" descr="mathbf_W^(1)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0605" y="2351186"/>
            <a:ext cx="812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hat_mathbf_y_=g^.pdf" descr="hat_mathbf_y_=g^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641" y="7992640"/>
            <a:ext cx="7378701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^(1)_(_cdot).pdf" descr="g^(1)_(_cdot)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5828" y="6931707"/>
            <a:ext cx="9779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^(2)_(_cdot).pdf" descr="g^(2)_(_cdot)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9029" y="6310895"/>
            <a:ext cx="9779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hat_y_2_=_g^(2)_.pdf" descr="hat_y_2_=_g^(2)_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1191" y="4640508"/>
            <a:ext cx="19304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hat_y_1_=_g^(2)_.pdf" descr="hat_y_1_=_g^(2)_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1191" y="3513058"/>
            <a:ext cx="1930401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ne"/>
          <p:cNvSpPr/>
          <p:nvPr/>
        </p:nvSpPr>
        <p:spPr>
          <a:xfrm>
            <a:off x="210333" y="1058863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4" name="Funciones de activación"/>
          <p:cNvSpPr txBox="1"/>
          <p:nvPr/>
        </p:nvSpPr>
        <p:spPr>
          <a:xfrm>
            <a:off x="168886" y="466644"/>
            <a:ext cx="363626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r>
              <a:t>Funciones de activación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7" y="7489489"/>
            <a:ext cx="2517831" cy="33772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ntroducir no linealidad en la composición …"/>
          <p:cNvSpPr txBox="1"/>
          <p:nvPr/>
        </p:nvSpPr>
        <p:spPr>
          <a:xfrm>
            <a:off x="642620" y="1790720"/>
            <a:ext cx="616013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200"/>
              </a:spcBef>
              <a:defRPr sz="2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Introducir no linealidad en la composición …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36" y="2959295"/>
            <a:ext cx="9315728" cy="3835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89" y="2983267"/>
            <a:ext cx="10601075" cy="3754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  <p:bldP spid="218" grpId="2" animBg="1" advAuto="0"/>
      <p:bldP spid="218" grpId="3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Macintosh PowerPoint</Application>
  <PresentationFormat>Custom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Pablo Martinez Olmos</cp:lastModifiedBy>
  <cp:revision>1</cp:revision>
  <dcterms:modified xsi:type="dcterms:W3CDTF">2023-03-29T10:05:13Z</dcterms:modified>
</cp:coreProperties>
</file>